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72" r:id="rId4"/>
    <p:sldId id="267" r:id="rId5"/>
    <p:sldId id="266" r:id="rId6"/>
    <p:sldId id="268" r:id="rId7"/>
    <p:sldId id="269" r:id="rId8"/>
    <p:sldId id="270" r:id="rId9"/>
    <p:sldId id="271" r:id="rId10"/>
    <p:sldId id="274" r:id="rId11"/>
    <p:sldId id="275" r:id="rId12"/>
    <p:sldId id="273" r:id="rId13"/>
  </p:sldIdLst>
  <p:sldSz cx="12192000" cy="6858000"/>
  <p:notesSz cx="6858000" cy="9144000"/>
  <p:embeddedFontLst>
    <p:embeddedFont>
      <p:font typeface="Bauhaus 93" panose="04030905020B02020C02" pitchFamily="82" charset="0"/>
      <p:regular r:id="rId15"/>
    </p:embeddedFont>
    <p:embeddedFont>
      <p:font typeface="Franklin Gothic" panose="020B0604020202020204" charset="0"/>
      <p:bold r:id="rId16"/>
    </p:embeddedFont>
    <p:embeddedFont>
      <p:font typeface="Libre Franklin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gzJY9tMpx/lCWXqOUxWJvTjSGK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76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54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581193" y="1644163"/>
            <a:ext cx="5194767" cy="421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2176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SzPts val="2576"/>
              <a:buChar char="◼"/>
              <a:defRPr sz="2800"/>
            </a:lvl1pPr>
            <a:lvl2pPr marL="914400" lvl="1" indent="-36880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8"/>
              <a:buChar char="◼"/>
              <a:defRPr sz="2400"/>
            </a:lvl2pPr>
            <a:lvl3pPr marL="1371600" lvl="2" indent="-3454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Char char="◼"/>
              <a:defRPr sz="2000"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 dirty="0"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2"/>
          </p:nvPr>
        </p:nvSpPr>
        <p:spPr>
          <a:xfrm>
            <a:off x="6416039" y="1644163"/>
            <a:ext cx="5194769" cy="421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2176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SzPts val="2576"/>
              <a:buChar char="◼"/>
              <a:defRPr sz="2800"/>
            </a:lvl1pPr>
            <a:lvl2pPr marL="914400" lvl="1" indent="-36880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8"/>
              <a:buChar char="◼"/>
              <a:defRPr sz="2400"/>
            </a:lvl2pPr>
            <a:lvl3pPr marL="1371600" lvl="2" indent="-3454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Char char="◼"/>
              <a:defRPr sz="2000"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preserve="1" userDrawn="1">
  <p:cSld name="1_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54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581193" y="1644163"/>
            <a:ext cx="11029616" cy="421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2176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SzPts val="2576"/>
              <a:buChar char="◼"/>
              <a:defRPr sz="2800"/>
            </a:lvl1pPr>
            <a:lvl2pPr marL="914400" lvl="1" indent="-36880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8"/>
              <a:buChar char="◼"/>
              <a:defRPr sz="2400"/>
            </a:lvl2pPr>
            <a:lvl3pPr marL="1371600" lvl="2" indent="-3454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Char char="◼"/>
              <a:defRPr sz="2000"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 dirty="0"/>
          </a:p>
        </p:txBody>
      </p:sp>
      <p:sp>
        <p:nvSpPr>
          <p:cNvPr id="38" name="Google Shape;38;p8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132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3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4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Franklin Gothic"/>
              <a:buNone/>
              <a:defRPr sz="2400" b="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>
            <a:spLocks noGrp="1"/>
          </p:cNvSpPr>
          <p:nvPr>
            <p:ph type="pic" idx="2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3851275" y="-1771483"/>
            <a:ext cx="4489450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5544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944"/>
              <a:buChar char="◼"/>
              <a:defRPr/>
            </a:lvl1pPr>
            <a:lvl2pPr marL="914400" lvl="1" indent="-39217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76"/>
              <a:buChar char="◼"/>
              <a:defRPr/>
            </a:lvl2pPr>
            <a:lvl3pPr marL="1371600" lvl="2" indent="-36880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8"/>
              <a:buChar char="◼"/>
              <a:defRPr/>
            </a:lvl3pPr>
            <a:lvl4pPr marL="1828800" lvl="3" indent="-3454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Char char="◼"/>
              <a:defRPr/>
            </a:lvl4pPr>
            <a:lvl5pPr marL="2286000" lvl="4" indent="-3454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Franklin Gothic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52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581192" y="1498600"/>
            <a:ext cx="11029616" cy="448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5544" algn="l" rtl="0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944"/>
              <a:buFont typeface="Noto Sans Symbols"/>
              <a:buChar char="◼"/>
              <a:defRPr sz="32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9217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76"/>
              <a:buFont typeface="Noto Sans Symbols"/>
              <a:buChar char="◼"/>
              <a:defRPr sz="28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6880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8"/>
              <a:buFont typeface="Noto Sans Symbols"/>
              <a:buChar char="◼"/>
              <a:defRPr sz="2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54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Char char="◼"/>
              <a:defRPr sz="2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54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Char char="◼"/>
              <a:defRPr sz="20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9870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98703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4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60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5" name="Google Shape;95;p1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</a:pPr>
            <a:r>
              <a:rPr lang="en-US" dirty="0"/>
              <a:t>Electricity Usage Patterns</a:t>
            </a:r>
            <a:endParaRPr dirty="0"/>
          </a:p>
        </p:txBody>
      </p:sp>
      <p:sp>
        <p:nvSpPr>
          <p:cNvPr id="96" name="Google Shape;96;p1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 dirty="0"/>
              <a:t>Brian Mattis</a:t>
            </a:r>
            <a:endParaRPr dirty="0"/>
          </a:p>
        </p:txBody>
      </p:sp>
      <p:sp>
        <p:nvSpPr>
          <p:cNvPr id="97" name="Google Shape;97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" descr="abstract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/>
          <p:nvPr/>
        </p:nvSpPr>
        <p:spPr>
          <a:xfrm>
            <a:off x="448733" y="548640"/>
            <a:ext cx="3703320" cy="58998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467875" y="524811"/>
            <a:ext cx="3660600" cy="52318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800" u="none" strike="noStrike" cap="none" dirty="0">
                <a:solidFill>
                  <a:schemeClr val="bg1"/>
                </a:solidFill>
                <a:latin typeface="Bauhaus 93" panose="04030905020B02020C02" pitchFamily="82" charset="0"/>
                <a:ea typeface="Libre Franklin"/>
                <a:cs typeface="Libre Franklin"/>
                <a:sym typeface="Libre Franklin"/>
              </a:rPr>
              <a:t>IOT Analytics</a:t>
            </a:r>
            <a:endParaRPr sz="1100" u="none" strike="noStrike" cap="none" dirty="0">
              <a:solidFill>
                <a:schemeClr val="bg1"/>
              </a:solidFill>
              <a:latin typeface="Bauhaus 93" panose="04030905020B02020C02" pitchFamily="82" charset="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700B-9DD4-47D4-8769-998FF3DE2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Modeled vs. actual usage in August 2008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EA44B-6E44-436F-91D9-D35CB38B0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05" y="1311656"/>
            <a:ext cx="5128787" cy="3902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2979E6-B4EB-40A4-8A08-998F29945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341" y="1239847"/>
            <a:ext cx="3842409" cy="292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6A4FBD-EB8A-48A5-9682-310986AC6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115" y="1228541"/>
            <a:ext cx="3842410" cy="2927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64236B-A04B-4817-AB99-8FAE9C3B230F}"/>
              </a:ext>
            </a:extLst>
          </p:cNvPr>
          <p:cNvSpPr txBox="1"/>
          <p:nvPr/>
        </p:nvSpPr>
        <p:spPr>
          <a:xfrm>
            <a:off x="2775326" y="413900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SM1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EE50B6-28D1-48BB-BE9A-5EA42BEF3F38}"/>
              </a:ext>
            </a:extLst>
          </p:cNvPr>
          <p:cNvSpPr txBox="1"/>
          <p:nvPr/>
        </p:nvSpPr>
        <p:spPr>
          <a:xfrm>
            <a:off x="5200242" y="172709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SM1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1D8EBC-B2C5-4167-AF41-2C07A1D10888}"/>
              </a:ext>
            </a:extLst>
          </p:cNvPr>
          <p:cNvSpPr txBox="1"/>
          <p:nvPr/>
        </p:nvSpPr>
        <p:spPr>
          <a:xfrm>
            <a:off x="2775327" y="37280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9900"/>
                </a:solidFill>
              </a:rPr>
              <a:t>SM2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1DCFD1-6971-4637-B67F-852871368BC6}"/>
              </a:ext>
            </a:extLst>
          </p:cNvPr>
          <p:cNvSpPr txBox="1"/>
          <p:nvPr/>
        </p:nvSpPr>
        <p:spPr>
          <a:xfrm>
            <a:off x="8777717" y="172709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9900"/>
                </a:solidFill>
              </a:rPr>
              <a:t>SM2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88AAD-DC78-4C06-9C66-68E9414CA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5339" y="4139001"/>
            <a:ext cx="7318739" cy="241617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During Aug2008, SM1 and SM2 usages are well outside the 80% confidence ranges, indicating a significant deviation from previous trends</a:t>
            </a:r>
          </a:p>
          <a:p>
            <a:r>
              <a:rPr lang="en-US" dirty="0"/>
              <a:t>Further supports the client was not in the residence during this time frame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E9BBD7-760A-4CC4-BC70-2A4CF56FE3EF}"/>
              </a:ext>
            </a:extLst>
          </p:cNvPr>
          <p:cNvSpPr txBox="1"/>
          <p:nvPr/>
        </p:nvSpPr>
        <p:spPr>
          <a:xfrm>
            <a:off x="3363231" y="1196711"/>
            <a:ext cx="14303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August 2008</a:t>
            </a:r>
          </a:p>
        </p:txBody>
      </p:sp>
    </p:spTree>
    <p:extLst>
      <p:ext uri="{BB962C8B-B14F-4D97-AF65-F5344CB8AC3E}">
        <p14:creationId xmlns:p14="http://schemas.microsoft.com/office/powerpoint/2010/main" val="4117771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ED8B-C96E-4368-8A2E-70D3222E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Business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1B38B-8F64-4D52-8052-185A568E0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1270000"/>
            <a:ext cx="8265923" cy="532080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Combining weather and sunrise/sunset data could help in analyzing the seasonality and trend components of the AC/heater related data</a:t>
            </a:r>
          </a:p>
          <a:p>
            <a:pPr lvl="1"/>
            <a:r>
              <a:rPr lang="en-US" dirty="0"/>
              <a:t>SM3 decomposition shows lower seasonal usage in summer (plot on right)</a:t>
            </a:r>
          </a:p>
          <a:p>
            <a:r>
              <a:rPr lang="en-US" dirty="0"/>
              <a:t>Increasing the number of submeters in a residence would offer further insight into the details of a resident’s behavior</a:t>
            </a:r>
          </a:p>
          <a:p>
            <a:r>
              <a:rPr lang="en-US" dirty="0"/>
              <a:t>Sub-meters offer fine granularity, and future cases with tighter timelines in question could benefit </a:t>
            </a:r>
          </a:p>
          <a:p>
            <a:r>
              <a:rPr lang="en-US" dirty="0"/>
              <a:t>AC/Water heater consume significantly more energy annually than other appliances, and could be an opportunity for savings with more efficient units</a:t>
            </a:r>
          </a:p>
          <a:p>
            <a:r>
              <a:rPr lang="en-US" dirty="0"/>
              <a:t>Access to broad submeter usage data across a city could be useful in other data mining markets, such as targeted advertising </a:t>
            </a:r>
          </a:p>
          <a:p>
            <a:pPr lvl="1"/>
            <a:r>
              <a:rPr lang="en-US" dirty="0"/>
              <a:t>Identify meal times, bed times, and work schedules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72806-88BD-49E2-B7AF-BA497F9E8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116" y="1508830"/>
            <a:ext cx="3344883" cy="472505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6366CCF-EEBB-4645-A499-800836BF4CE6}"/>
              </a:ext>
            </a:extLst>
          </p:cNvPr>
          <p:cNvSpPr/>
          <p:nvPr/>
        </p:nvSpPr>
        <p:spPr>
          <a:xfrm>
            <a:off x="9868395" y="4037610"/>
            <a:ext cx="1640101" cy="391886"/>
          </a:xfrm>
          <a:custGeom>
            <a:avLst/>
            <a:gdLst>
              <a:gd name="connsiteX0" fmla="*/ 0 w 1640101"/>
              <a:gd name="connsiteY0" fmla="*/ 391886 h 391886"/>
              <a:gd name="connsiteX1" fmla="*/ 23750 w 1640101"/>
              <a:gd name="connsiteY1" fmla="*/ 285008 h 391886"/>
              <a:gd name="connsiteX2" fmla="*/ 59376 w 1640101"/>
              <a:gd name="connsiteY2" fmla="*/ 237507 h 391886"/>
              <a:gd name="connsiteX3" fmla="*/ 83127 w 1640101"/>
              <a:gd name="connsiteY3" fmla="*/ 201881 h 391886"/>
              <a:gd name="connsiteX4" fmla="*/ 118753 w 1640101"/>
              <a:gd name="connsiteY4" fmla="*/ 178130 h 391886"/>
              <a:gd name="connsiteX5" fmla="*/ 190005 w 1640101"/>
              <a:gd name="connsiteY5" fmla="*/ 130629 h 391886"/>
              <a:gd name="connsiteX6" fmla="*/ 261257 w 1640101"/>
              <a:gd name="connsiteY6" fmla="*/ 83128 h 391886"/>
              <a:gd name="connsiteX7" fmla="*/ 296883 w 1640101"/>
              <a:gd name="connsiteY7" fmla="*/ 59377 h 391886"/>
              <a:gd name="connsiteX8" fmla="*/ 356260 w 1640101"/>
              <a:gd name="connsiteY8" fmla="*/ 47502 h 391886"/>
              <a:gd name="connsiteX9" fmla="*/ 427511 w 1640101"/>
              <a:gd name="connsiteY9" fmla="*/ 35626 h 391886"/>
              <a:gd name="connsiteX10" fmla="*/ 463137 w 1640101"/>
              <a:gd name="connsiteY10" fmla="*/ 23751 h 391886"/>
              <a:gd name="connsiteX11" fmla="*/ 605641 w 1640101"/>
              <a:gd name="connsiteY11" fmla="*/ 35626 h 391886"/>
              <a:gd name="connsiteX12" fmla="*/ 653143 w 1640101"/>
              <a:gd name="connsiteY12" fmla="*/ 83128 h 391886"/>
              <a:gd name="connsiteX13" fmla="*/ 688769 w 1640101"/>
              <a:gd name="connsiteY13" fmla="*/ 106878 h 391886"/>
              <a:gd name="connsiteX14" fmla="*/ 700644 w 1640101"/>
              <a:gd name="connsiteY14" fmla="*/ 154380 h 391886"/>
              <a:gd name="connsiteX15" fmla="*/ 748145 w 1640101"/>
              <a:gd name="connsiteY15" fmla="*/ 237507 h 391886"/>
              <a:gd name="connsiteX16" fmla="*/ 760021 w 1640101"/>
              <a:gd name="connsiteY16" fmla="*/ 296884 h 391886"/>
              <a:gd name="connsiteX17" fmla="*/ 831273 w 1640101"/>
              <a:gd name="connsiteY17" fmla="*/ 391886 h 391886"/>
              <a:gd name="connsiteX18" fmla="*/ 902524 w 1640101"/>
              <a:gd name="connsiteY18" fmla="*/ 356260 h 391886"/>
              <a:gd name="connsiteX19" fmla="*/ 926275 w 1640101"/>
              <a:gd name="connsiteY19" fmla="*/ 296884 h 391886"/>
              <a:gd name="connsiteX20" fmla="*/ 973776 w 1640101"/>
              <a:gd name="connsiteY20" fmla="*/ 225632 h 391886"/>
              <a:gd name="connsiteX21" fmla="*/ 1009402 w 1640101"/>
              <a:gd name="connsiteY21" fmla="*/ 166255 h 391886"/>
              <a:gd name="connsiteX22" fmla="*/ 1080654 w 1640101"/>
              <a:gd name="connsiteY22" fmla="*/ 47502 h 391886"/>
              <a:gd name="connsiteX23" fmla="*/ 1116280 w 1640101"/>
              <a:gd name="connsiteY23" fmla="*/ 35626 h 391886"/>
              <a:gd name="connsiteX24" fmla="*/ 1306286 w 1640101"/>
              <a:gd name="connsiteY24" fmla="*/ 0 h 391886"/>
              <a:gd name="connsiteX25" fmla="*/ 1508166 w 1640101"/>
              <a:gd name="connsiteY25" fmla="*/ 59377 h 391886"/>
              <a:gd name="connsiteX26" fmla="*/ 1531917 w 1640101"/>
              <a:gd name="connsiteY26" fmla="*/ 106878 h 391886"/>
              <a:gd name="connsiteX27" fmla="*/ 1567543 w 1640101"/>
              <a:gd name="connsiteY27" fmla="*/ 142504 h 391886"/>
              <a:gd name="connsiteX28" fmla="*/ 1579418 w 1640101"/>
              <a:gd name="connsiteY28" fmla="*/ 201881 h 391886"/>
              <a:gd name="connsiteX29" fmla="*/ 1615044 w 1640101"/>
              <a:gd name="connsiteY29" fmla="*/ 261258 h 391886"/>
              <a:gd name="connsiteX30" fmla="*/ 1638795 w 1640101"/>
              <a:gd name="connsiteY30" fmla="*/ 296884 h 391886"/>
              <a:gd name="connsiteX31" fmla="*/ 1638795 w 1640101"/>
              <a:gd name="connsiteY31" fmla="*/ 320634 h 39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640101" h="391886">
                <a:moveTo>
                  <a:pt x="0" y="391886"/>
                </a:moveTo>
                <a:cubicBezTo>
                  <a:pt x="1249" y="385640"/>
                  <a:pt x="18160" y="296189"/>
                  <a:pt x="23750" y="285008"/>
                </a:cubicBezTo>
                <a:cubicBezTo>
                  <a:pt x="32601" y="267305"/>
                  <a:pt x="47872" y="253612"/>
                  <a:pt x="59376" y="237507"/>
                </a:cubicBezTo>
                <a:cubicBezTo>
                  <a:pt x="67672" y="225893"/>
                  <a:pt x="73035" y="211973"/>
                  <a:pt x="83127" y="201881"/>
                </a:cubicBezTo>
                <a:cubicBezTo>
                  <a:pt x="93219" y="191789"/>
                  <a:pt x="107789" y="187267"/>
                  <a:pt x="118753" y="178130"/>
                </a:cubicBezTo>
                <a:cubicBezTo>
                  <a:pt x="178055" y="128711"/>
                  <a:pt x="127397" y="151498"/>
                  <a:pt x="190005" y="130629"/>
                </a:cubicBezTo>
                <a:lnTo>
                  <a:pt x="261257" y="83128"/>
                </a:lnTo>
                <a:cubicBezTo>
                  <a:pt x="273132" y="75211"/>
                  <a:pt x="282888" y="62176"/>
                  <a:pt x="296883" y="59377"/>
                </a:cubicBezTo>
                <a:lnTo>
                  <a:pt x="356260" y="47502"/>
                </a:lnTo>
                <a:cubicBezTo>
                  <a:pt x="379950" y="43195"/>
                  <a:pt x="404006" y="40849"/>
                  <a:pt x="427511" y="35626"/>
                </a:cubicBezTo>
                <a:cubicBezTo>
                  <a:pt x="439731" y="32910"/>
                  <a:pt x="451262" y="27709"/>
                  <a:pt x="463137" y="23751"/>
                </a:cubicBezTo>
                <a:cubicBezTo>
                  <a:pt x="510638" y="27709"/>
                  <a:pt x="560145" y="21408"/>
                  <a:pt x="605641" y="35626"/>
                </a:cubicBezTo>
                <a:cubicBezTo>
                  <a:pt x="627014" y="42305"/>
                  <a:pt x="636141" y="68555"/>
                  <a:pt x="653143" y="83128"/>
                </a:cubicBezTo>
                <a:cubicBezTo>
                  <a:pt x="663979" y="92416"/>
                  <a:pt x="676894" y="98961"/>
                  <a:pt x="688769" y="106878"/>
                </a:cubicBezTo>
                <a:cubicBezTo>
                  <a:pt x="692727" y="122712"/>
                  <a:pt x="694913" y="139098"/>
                  <a:pt x="700644" y="154380"/>
                </a:cubicBezTo>
                <a:cubicBezTo>
                  <a:pt x="713557" y="188814"/>
                  <a:pt x="728460" y="207978"/>
                  <a:pt x="748145" y="237507"/>
                </a:cubicBezTo>
                <a:cubicBezTo>
                  <a:pt x="752104" y="257299"/>
                  <a:pt x="750452" y="279112"/>
                  <a:pt x="760021" y="296884"/>
                </a:cubicBezTo>
                <a:cubicBezTo>
                  <a:pt x="778788" y="331737"/>
                  <a:pt x="831273" y="391886"/>
                  <a:pt x="831273" y="391886"/>
                </a:cubicBezTo>
                <a:cubicBezTo>
                  <a:pt x="855023" y="380011"/>
                  <a:pt x="883748" y="375036"/>
                  <a:pt x="902524" y="356260"/>
                </a:cubicBezTo>
                <a:cubicBezTo>
                  <a:pt x="917597" y="341187"/>
                  <a:pt x="916067" y="315598"/>
                  <a:pt x="926275" y="296884"/>
                </a:cubicBezTo>
                <a:cubicBezTo>
                  <a:pt x="939944" y="271825"/>
                  <a:pt x="958451" y="249714"/>
                  <a:pt x="973776" y="225632"/>
                </a:cubicBezTo>
                <a:cubicBezTo>
                  <a:pt x="986168" y="206159"/>
                  <a:pt x="998349" y="186518"/>
                  <a:pt x="1009402" y="166255"/>
                </a:cubicBezTo>
                <a:cubicBezTo>
                  <a:pt x="1026706" y="134530"/>
                  <a:pt x="1049349" y="73590"/>
                  <a:pt x="1080654" y="47502"/>
                </a:cubicBezTo>
                <a:cubicBezTo>
                  <a:pt x="1090270" y="39488"/>
                  <a:pt x="1104774" y="40557"/>
                  <a:pt x="1116280" y="35626"/>
                </a:cubicBezTo>
                <a:cubicBezTo>
                  <a:pt x="1225061" y="-10994"/>
                  <a:pt x="1095938" y="17530"/>
                  <a:pt x="1306286" y="0"/>
                </a:cubicBezTo>
                <a:cubicBezTo>
                  <a:pt x="1363106" y="10331"/>
                  <a:pt x="1457290" y="14861"/>
                  <a:pt x="1508166" y="59377"/>
                </a:cubicBezTo>
                <a:cubicBezTo>
                  <a:pt x="1521489" y="71034"/>
                  <a:pt x="1521627" y="92473"/>
                  <a:pt x="1531917" y="106878"/>
                </a:cubicBezTo>
                <a:cubicBezTo>
                  <a:pt x="1541679" y="120544"/>
                  <a:pt x="1555668" y="130629"/>
                  <a:pt x="1567543" y="142504"/>
                </a:cubicBezTo>
                <a:cubicBezTo>
                  <a:pt x="1571501" y="162296"/>
                  <a:pt x="1571922" y="183140"/>
                  <a:pt x="1579418" y="201881"/>
                </a:cubicBezTo>
                <a:cubicBezTo>
                  <a:pt x="1587990" y="223312"/>
                  <a:pt x="1602811" y="241685"/>
                  <a:pt x="1615044" y="261258"/>
                </a:cubicBezTo>
                <a:cubicBezTo>
                  <a:pt x="1622608" y="273361"/>
                  <a:pt x="1633494" y="283632"/>
                  <a:pt x="1638795" y="296884"/>
                </a:cubicBezTo>
                <a:cubicBezTo>
                  <a:pt x="1641735" y="304234"/>
                  <a:pt x="1638795" y="312717"/>
                  <a:pt x="1638795" y="3206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96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806C-41F6-4B6F-83B7-3E356244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F22DB-4696-48C7-8DB1-679BE613C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1413272"/>
            <a:ext cx="7055671" cy="464975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Sampled data is noisier than averaged grouped data for consumption data sets</a:t>
            </a:r>
          </a:p>
          <a:p>
            <a:r>
              <a:rPr lang="en-US" dirty="0"/>
              <a:t>Holt-Winters fails to integrate the SM2 downward trend in future forecasts</a:t>
            </a:r>
          </a:p>
          <a:p>
            <a:pPr lvl="1"/>
            <a:r>
              <a:rPr lang="en-US" dirty="0"/>
              <a:t>Manually adjusting parameters results in overfitting and a poor model</a:t>
            </a:r>
          </a:p>
          <a:p>
            <a:r>
              <a:rPr lang="en-US" dirty="0"/>
              <a:t>Using a weekly-averaged sample set produces much more controlled forecasts for SM3, as seen on right</a:t>
            </a:r>
          </a:p>
          <a:p>
            <a:pPr lvl="1"/>
            <a:r>
              <a:rPr lang="en-US" dirty="0"/>
              <a:t>Random sampling has negatively impacted our prediction capabilities</a:t>
            </a:r>
          </a:p>
          <a:p>
            <a:pPr lvl="1"/>
            <a:r>
              <a:rPr lang="en-US" dirty="0"/>
              <a:t>SM3 with this forecast would have supported the out-of-range claims for Aug2008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E50CE-2B59-466D-BFFB-25084BAF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62" y="586386"/>
            <a:ext cx="4295940" cy="327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76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5ED5A7-D839-4659-A3CB-6EF03390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Overall Power Consumption by Submeter (2007-2009)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D1D359-C1C0-4B56-9D30-15F4B715046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16042" y="1479548"/>
            <a:ext cx="5194769" cy="4756151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txBody>
          <a:bodyPr>
            <a:normAutofit fontScale="85000" lnSpcReduction="20000"/>
          </a:bodyPr>
          <a:lstStyle/>
          <a:p>
            <a:pPr marL="65024" indent="0">
              <a:buNone/>
            </a:pPr>
            <a:r>
              <a:rPr lang="en-US" b="1" dirty="0"/>
              <a:t>Residence circuit allocations</a:t>
            </a:r>
          </a:p>
          <a:p>
            <a:r>
              <a:rPr lang="en-US" dirty="0"/>
              <a:t>Submeter 1: Kitchen</a:t>
            </a:r>
          </a:p>
          <a:p>
            <a:pPr lvl="1"/>
            <a:r>
              <a:rPr lang="en-US" dirty="0"/>
              <a:t>Dishwasher</a:t>
            </a:r>
          </a:p>
          <a:p>
            <a:pPr lvl="1"/>
            <a:r>
              <a:rPr lang="en-US" dirty="0"/>
              <a:t>Oven</a:t>
            </a:r>
          </a:p>
          <a:p>
            <a:pPr lvl="1"/>
            <a:r>
              <a:rPr lang="en-US" dirty="0"/>
              <a:t>Microwave</a:t>
            </a:r>
          </a:p>
          <a:p>
            <a:r>
              <a:rPr lang="en-US" dirty="0"/>
              <a:t>Submeter 2: Laundry Room</a:t>
            </a:r>
          </a:p>
          <a:p>
            <a:pPr lvl="1"/>
            <a:r>
              <a:rPr lang="en-US" dirty="0"/>
              <a:t>Washing Machine</a:t>
            </a:r>
          </a:p>
          <a:p>
            <a:pPr lvl="1"/>
            <a:r>
              <a:rPr lang="en-US" dirty="0"/>
              <a:t>Dryer</a:t>
            </a:r>
          </a:p>
          <a:p>
            <a:pPr lvl="1"/>
            <a:r>
              <a:rPr lang="en-US" dirty="0"/>
              <a:t>Refrigerator</a:t>
            </a:r>
          </a:p>
          <a:p>
            <a:pPr lvl="1"/>
            <a:r>
              <a:rPr lang="en-US" dirty="0"/>
              <a:t>Light</a:t>
            </a:r>
          </a:p>
          <a:p>
            <a:r>
              <a:rPr lang="en-US" dirty="0"/>
              <a:t>Submeter 3: Heating/cooling</a:t>
            </a:r>
          </a:p>
          <a:p>
            <a:pPr lvl="1"/>
            <a:r>
              <a:rPr lang="en-US" dirty="0"/>
              <a:t>Water heater</a:t>
            </a:r>
          </a:p>
          <a:p>
            <a:pPr lvl="1"/>
            <a:r>
              <a:rPr lang="en-US" dirty="0"/>
              <a:t>Air Conditioner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C0D947-8C38-4A5E-B86A-31E6E6CDF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91" y="1784803"/>
            <a:ext cx="5448772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34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A4E2-0628-45BF-BC20-4D31748C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Daily and Weekly Power Usage Profiles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C76A8-D67D-4CF7-A1E9-8AD833BD2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67" y="1270000"/>
            <a:ext cx="5448772" cy="4145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DF8294-CCB5-4131-A655-A75B4EC1A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289" y="1270000"/>
            <a:ext cx="5448772" cy="414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323770-AB3C-40E4-989F-FE841CEE2B6D}"/>
              </a:ext>
            </a:extLst>
          </p:cNvPr>
          <p:cNvSpPr txBox="1"/>
          <p:nvPr/>
        </p:nvSpPr>
        <p:spPr>
          <a:xfrm rot="16200000">
            <a:off x="6590806" y="5143215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12EB5A-1EBC-4061-B246-92A02098C0FB}"/>
              </a:ext>
            </a:extLst>
          </p:cNvPr>
          <p:cNvSpPr txBox="1"/>
          <p:nvPr/>
        </p:nvSpPr>
        <p:spPr>
          <a:xfrm rot="16200000">
            <a:off x="7102425" y="5157642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572FA-89B5-432F-BA30-0512693B568B}"/>
              </a:ext>
            </a:extLst>
          </p:cNvPr>
          <p:cNvSpPr txBox="1"/>
          <p:nvPr/>
        </p:nvSpPr>
        <p:spPr>
          <a:xfrm rot="16200000">
            <a:off x="7603625" y="5182488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Tuesday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D3A53-A613-4804-BD64-874210590324}"/>
              </a:ext>
            </a:extLst>
          </p:cNvPr>
          <p:cNvSpPr txBox="1"/>
          <p:nvPr/>
        </p:nvSpPr>
        <p:spPr>
          <a:xfrm rot="16200000">
            <a:off x="7999828" y="5312331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Wednesday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95605-5322-4709-A8A3-00DF3E8644EF}"/>
              </a:ext>
            </a:extLst>
          </p:cNvPr>
          <p:cNvSpPr txBox="1"/>
          <p:nvPr/>
        </p:nvSpPr>
        <p:spPr>
          <a:xfrm rot="16200000">
            <a:off x="8626061" y="5212143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Thursday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8DE1C4-A19D-4382-9B2B-5CE78233CD84}"/>
              </a:ext>
            </a:extLst>
          </p:cNvPr>
          <p:cNvSpPr txBox="1"/>
          <p:nvPr/>
        </p:nvSpPr>
        <p:spPr>
          <a:xfrm rot="16200000">
            <a:off x="9276340" y="5087910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Friday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FF5E2C-9A88-4B08-A84F-0D54002CF882}"/>
              </a:ext>
            </a:extLst>
          </p:cNvPr>
          <p:cNvSpPr txBox="1"/>
          <p:nvPr/>
        </p:nvSpPr>
        <p:spPr>
          <a:xfrm rot="16200000">
            <a:off x="9692581" y="5197716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Saturday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44FF8-98D6-460D-9B2B-9FD0489F54B5}"/>
              </a:ext>
            </a:extLst>
          </p:cNvPr>
          <p:cNvSpPr txBox="1"/>
          <p:nvPr/>
        </p:nvSpPr>
        <p:spPr>
          <a:xfrm>
            <a:off x="597365" y="5404536"/>
            <a:ext cx="4769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 Power data averaged hourly for all days from 2007-2009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E10677-CD63-4AC4-8B6D-495E1A26C322}"/>
              </a:ext>
            </a:extLst>
          </p:cNvPr>
          <p:cNvSpPr txBox="1"/>
          <p:nvPr/>
        </p:nvSpPr>
        <p:spPr>
          <a:xfrm>
            <a:off x="6512115" y="6030703"/>
            <a:ext cx="4256275" cy="54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 Power data averaged hourly for all days from 2007-2009, by day-of-week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9DCC5D-82AA-48E3-8069-39EB33C280C5}"/>
              </a:ext>
            </a:extLst>
          </p:cNvPr>
          <p:cNvSpPr txBox="1"/>
          <p:nvPr/>
        </p:nvSpPr>
        <p:spPr>
          <a:xfrm>
            <a:off x="1841377" y="3577952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Breakfast?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3320BA3-9D84-4E5B-AFE4-0F8CA8F334BC}"/>
              </a:ext>
            </a:extLst>
          </p:cNvPr>
          <p:cNvCxnSpPr/>
          <p:nvPr/>
        </p:nvCxnSpPr>
        <p:spPr>
          <a:xfrm>
            <a:off x="2361712" y="3939553"/>
            <a:ext cx="0" cy="510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FB0912C-25E1-491F-9574-9A1EA581F2BD}"/>
              </a:ext>
            </a:extLst>
          </p:cNvPr>
          <p:cNvSpPr txBox="1"/>
          <p:nvPr/>
        </p:nvSpPr>
        <p:spPr>
          <a:xfrm>
            <a:off x="3618035" y="3117677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Dinner?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A06403D-7E68-413F-8D12-A069AB49EB8D}"/>
              </a:ext>
            </a:extLst>
          </p:cNvPr>
          <p:cNvCxnSpPr/>
          <p:nvPr/>
        </p:nvCxnSpPr>
        <p:spPr>
          <a:xfrm>
            <a:off x="4023756" y="3479278"/>
            <a:ext cx="0" cy="510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99337E2-C462-41E9-80D0-7B0CA52CA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323" y="5831062"/>
            <a:ext cx="4920564" cy="83840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Client daily and weekly behavior patterns can be observed</a:t>
            </a:r>
          </a:p>
        </p:txBody>
      </p:sp>
    </p:spTree>
    <p:extLst>
      <p:ext uri="{BB962C8B-B14F-4D97-AF65-F5344CB8AC3E}">
        <p14:creationId xmlns:p14="http://schemas.microsoft.com/office/powerpoint/2010/main" val="903916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ECF76F4-1A48-483A-A170-ACD32D235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36" y="1405761"/>
            <a:ext cx="5448772" cy="41456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FEA0E6-93E4-4423-8F50-A5F2174B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Summer 2008 Investigation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0812B-51A0-4E93-9E91-A4524B21D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323" y="5555854"/>
            <a:ext cx="11029616" cy="1113614"/>
          </a:xfrm>
        </p:spPr>
        <p:txBody>
          <a:bodyPr>
            <a:normAutofit fontScale="92500"/>
          </a:bodyPr>
          <a:lstStyle/>
          <a:p>
            <a:r>
              <a:rPr lang="en-US" dirty="0"/>
              <a:t>Clear data showing minimal power usage Aug 7</a:t>
            </a:r>
            <a:r>
              <a:rPr lang="en-US" baseline="30000" dirty="0"/>
              <a:t>th</a:t>
            </a:r>
            <a:r>
              <a:rPr lang="en-US" dirty="0"/>
              <a:t> – Aug 30</a:t>
            </a:r>
            <a:r>
              <a:rPr lang="en-US" baseline="30000" dirty="0"/>
              <a:t>th</a:t>
            </a:r>
            <a:r>
              <a:rPr lang="en-US" dirty="0"/>
              <a:t> 2008</a:t>
            </a:r>
          </a:p>
          <a:p>
            <a:pPr lvl="1"/>
            <a:r>
              <a:rPr lang="en-US" dirty="0"/>
              <a:t>Reasonable to conclude client was not living in residence at this time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EE6DFD-6051-4A7B-8EF9-258FD425F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1307"/>
            <a:ext cx="5448772" cy="41456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B68E26B-CDA8-4ABA-BEDF-5D20D7A3C879}"/>
              </a:ext>
            </a:extLst>
          </p:cNvPr>
          <p:cNvSpPr/>
          <p:nvPr/>
        </p:nvSpPr>
        <p:spPr>
          <a:xfrm>
            <a:off x="2850075" y="2992586"/>
            <a:ext cx="605641" cy="2185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3051E5E-43EA-4EBF-95FD-F0041F77690F}"/>
              </a:ext>
            </a:extLst>
          </p:cNvPr>
          <p:cNvSpPr/>
          <p:nvPr/>
        </p:nvSpPr>
        <p:spPr>
          <a:xfrm>
            <a:off x="3669472" y="3942612"/>
            <a:ext cx="2196938" cy="1900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55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756335-5436-41C9-83B3-B61708D1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Usage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C91DBD-7EC7-4BA7-B1F5-B33CE6E1D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1320556"/>
            <a:ext cx="6631149" cy="21084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SM1 and SM2 plotted as weekly mean usage from 2007-2010</a:t>
            </a:r>
          </a:p>
          <a:p>
            <a:r>
              <a:rPr lang="en-US" dirty="0"/>
              <a:t>SM3 plotted as weekly sample of the data taken at 8pm on Mondays (</a:t>
            </a:r>
            <a:r>
              <a:rPr lang="en-US" i="1" dirty="0"/>
              <a:t>per project roadmap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248CEB-A8E3-4202-A4A2-86C67F25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055" y="3634081"/>
            <a:ext cx="4240910" cy="3159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9EE536-1BDF-46C1-A95E-A4AF57D9A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055" y="64408"/>
            <a:ext cx="4240911" cy="3231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67A626-B87C-49BF-BB80-9009E2010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431" y="3562422"/>
            <a:ext cx="4240911" cy="323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32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77C7C-870E-4EAD-9538-E169034B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 Forecasting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B88D6-E535-4193-A1C2-F19E34552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499" y="3261944"/>
            <a:ext cx="4719823" cy="3596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C24374-5B6B-4A6D-9255-0578EF0E0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251" y="38153"/>
            <a:ext cx="4719823" cy="3596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8B0909-347C-461D-99AE-E0C46A378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250" y="3259338"/>
            <a:ext cx="4719823" cy="3596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ED55A0-CE6F-4994-BB51-121BAD14A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787" y="1741652"/>
            <a:ext cx="5139512" cy="142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40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7EE7-D5C2-4E4E-91C9-250D1503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Decompositions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663BE-6C8E-483E-BDA5-D208C3B6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567"/>
            <a:ext cx="6201640" cy="4725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EB6891-DA32-4C76-B2C1-A0A66C7A0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360" y="1605567"/>
            <a:ext cx="6201640" cy="4725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E67D3C-D7C8-4330-A080-E8BEDB0E1E7E}"/>
              </a:ext>
            </a:extLst>
          </p:cNvPr>
          <p:cNvSpPr txBox="1"/>
          <p:nvPr/>
        </p:nvSpPr>
        <p:spPr>
          <a:xfrm>
            <a:off x="328263" y="1644162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SM1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EB5EA4-53DD-496D-A5CA-FBAB13F4905F}"/>
              </a:ext>
            </a:extLst>
          </p:cNvPr>
          <p:cNvSpPr txBox="1"/>
          <p:nvPr/>
        </p:nvSpPr>
        <p:spPr>
          <a:xfrm>
            <a:off x="6383005" y="1644162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SM2</a:t>
            </a:r>
          </a:p>
        </p:txBody>
      </p:sp>
    </p:spTree>
    <p:extLst>
      <p:ext uri="{BB962C8B-B14F-4D97-AF65-F5344CB8AC3E}">
        <p14:creationId xmlns:p14="http://schemas.microsoft.com/office/powerpoint/2010/main" val="352968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799884-AED6-4254-AF9F-ED02B612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56" y="1644162"/>
            <a:ext cx="6201640" cy="4725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37EE7-D5C2-4E4E-91C9-250D15035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Decompositions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67D3C-D7C8-4330-A080-E8BEDB0E1E7E}"/>
              </a:ext>
            </a:extLst>
          </p:cNvPr>
          <p:cNvSpPr txBox="1"/>
          <p:nvPr/>
        </p:nvSpPr>
        <p:spPr>
          <a:xfrm>
            <a:off x="328263" y="1644162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SM3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004630-2E1C-4A0C-9E6B-3DB90849D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08" y="1206061"/>
            <a:ext cx="5856120" cy="218363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4AF8336-DD7B-448F-8F8C-E273F95B5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4555" y="3586347"/>
            <a:ext cx="5248894" cy="278287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SM2 showed a clear trend decrease with time</a:t>
            </a:r>
          </a:p>
          <a:p>
            <a:pPr lvl="1"/>
            <a:r>
              <a:rPr lang="en-US" dirty="0"/>
              <a:t>Client perhaps reduced usage of washer/dryer</a:t>
            </a:r>
          </a:p>
          <a:p>
            <a:r>
              <a:rPr lang="en-US" dirty="0"/>
              <a:t>SM3 shows surprisingly weak/noisy seasonal trend</a:t>
            </a:r>
          </a:p>
          <a:p>
            <a:pPr lvl="1"/>
            <a:r>
              <a:rPr lang="en-US" dirty="0"/>
              <a:t>Improved if we use weekly averaging instead of sampling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90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B27B-28E2-4680-A9B5-36C58964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18" y="36464"/>
            <a:ext cx="11029616" cy="458187"/>
          </a:xfrm>
        </p:spPr>
        <p:txBody>
          <a:bodyPr>
            <a:normAutofit fontScale="90000"/>
          </a:bodyPr>
          <a:lstStyle/>
          <a:p>
            <a:r>
              <a:rPr lang="en-US" dirty="0"/>
              <a:t>Holt-Winters Forecasting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325E1F-01FF-4244-A18F-5ABB6ED71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70" y="729393"/>
            <a:ext cx="3842409" cy="292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29287F-6946-4D8D-8B55-E6AF6B22C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70" y="3656943"/>
            <a:ext cx="3842409" cy="2927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C2BF28-3A43-4704-BD35-FC843A054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607" y="729393"/>
            <a:ext cx="3842410" cy="2927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B8C8D9-B774-4BAD-8440-9DBA7DDAC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607" y="3656943"/>
            <a:ext cx="3842410" cy="2927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1D046D-CF52-4CF6-A898-127B22F79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5393" y="3656943"/>
            <a:ext cx="3842409" cy="2927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39DCBC-88B3-4B54-A7EC-EB5449629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7016" y="729393"/>
            <a:ext cx="3842409" cy="29275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A82530-D58B-407D-BE36-7650C19A02B8}"/>
              </a:ext>
            </a:extLst>
          </p:cNvPr>
          <p:cNvSpPr txBox="1"/>
          <p:nvPr/>
        </p:nvSpPr>
        <p:spPr>
          <a:xfrm>
            <a:off x="704128" y="722885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SM1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04085E-9E97-4A7D-AAD6-ED16E7EF22B4}"/>
              </a:ext>
            </a:extLst>
          </p:cNvPr>
          <p:cNvSpPr txBox="1"/>
          <p:nvPr/>
        </p:nvSpPr>
        <p:spPr>
          <a:xfrm>
            <a:off x="4419128" y="704503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SM2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968165-21A5-4E92-AD51-3DDC4E022054}"/>
              </a:ext>
            </a:extLst>
          </p:cNvPr>
          <p:cNvSpPr txBox="1"/>
          <p:nvPr/>
        </p:nvSpPr>
        <p:spPr>
          <a:xfrm>
            <a:off x="8234321" y="685582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SM3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FB3197-6EBE-452E-99A5-FE19BB39078E}"/>
              </a:ext>
            </a:extLst>
          </p:cNvPr>
          <p:cNvSpPr txBox="1"/>
          <p:nvPr/>
        </p:nvSpPr>
        <p:spPr>
          <a:xfrm>
            <a:off x="704128" y="3668159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SM1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5865C6-8B5B-4862-9023-96FF317C07DD}"/>
              </a:ext>
            </a:extLst>
          </p:cNvPr>
          <p:cNvSpPr txBox="1"/>
          <p:nvPr/>
        </p:nvSpPr>
        <p:spPr>
          <a:xfrm>
            <a:off x="4419128" y="364977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SM2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F836A1-6BBB-4B30-935A-9CB57336FD12}"/>
              </a:ext>
            </a:extLst>
          </p:cNvPr>
          <p:cNvSpPr txBox="1"/>
          <p:nvPr/>
        </p:nvSpPr>
        <p:spPr>
          <a:xfrm>
            <a:off x="8234321" y="3630856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SM3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08B012-9104-4168-BB5B-F1746E67A750}"/>
              </a:ext>
            </a:extLst>
          </p:cNvPr>
          <p:cNvSpPr txBox="1"/>
          <p:nvPr/>
        </p:nvSpPr>
        <p:spPr>
          <a:xfrm>
            <a:off x="6263565" y="36119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50% and 80% Confidence Levels plotted</a:t>
            </a:r>
          </a:p>
        </p:txBody>
      </p:sp>
    </p:spTree>
    <p:extLst>
      <p:ext uri="{BB962C8B-B14F-4D97-AF65-F5344CB8AC3E}">
        <p14:creationId xmlns:p14="http://schemas.microsoft.com/office/powerpoint/2010/main" val="128051192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10061</TotalTime>
  <Words>460</Words>
  <Application>Microsoft Office PowerPoint</Application>
  <PresentationFormat>Widescreen</PresentationFormat>
  <Paragraphs>77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Noto Sans Symbols</vt:lpstr>
      <vt:lpstr>Arial</vt:lpstr>
      <vt:lpstr>Franklin Gothic</vt:lpstr>
      <vt:lpstr>Libre Franklin</vt:lpstr>
      <vt:lpstr>Bauhaus 93</vt:lpstr>
      <vt:lpstr>DividendVTI</vt:lpstr>
      <vt:lpstr>Electricity Usage Patterns</vt:lpstr>
      <vt:lpstr>Overall Power Consumption by Submeter (2007-2009)</vt:lpstr>
      <vt:lpstr>Daily and Weekly Power Usage Profiles</vt:lpstr>
      <vt:lpstr>Summer 2008 Investigation</vt:lpstr>
      <vt:lpstr>Usage data</vt:lpstr>
      <vt:lpstr>Linear Regression Forecasting</vt:lpstr>
      <vt:lpstr>Component Decompositions</vt:lpstr>
      <vt:lpstr>Component Decompositions</vt:lpstr>
      <vt:lpstr>Holt-Winters Forecasting</vt:lpstr>
      <vt:lpstr>Modeled vs. actual usage in August 2008</vt:lpstr>
      <vt:lpstr>Business Recommendations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at Blackwell Electronics</dc:title>
  <dc:creator>Brian Mattis</dc:creator>
  <cp:lastModifiedBy>Brian Mattis</cp:lastModifiedBy>
  <cp:revision>42</cp:revision>
  <dcterms:created xsi:type="dcterms:W3CDTF">2020-12-09T16:49:54Z</dcterms:created>
  <dcterms:modified xsi:type="dcterms:W3CDTF">2021-06-07T02:55:13Z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